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6" r:id="rId2"/>
    <p:sldId id="299" r:id="rId3"/>
    <p:sldId id="304" r:id="rId4"/>
    <p:sldId id="314" r:id="rId5"/>
    <p:sldId id="315" r:id="rId6"/>
    <p:sldId id="316" r:id="rId7"/>
    <p:sldId id="317" r:id="rId8"/>
    <p:sldId id="318" r:id="rId9"/>
    <p:sldId id="320" r:id="rId10"/>
    <p:sldId id="305" r:id="rId11"/>
    <p:sldId id="319" r:id="rId12"/>
    <p:sldId id="321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FB"/>
    <a:srgbClr val="80BF44"/>
    <a:srgbClr val="004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схемы </a:t>
            </a:r>
            <a:br>
              <a:rPr lang="ru-RU" dirty="0"/>
            </a:br>
            <a:r>
              <a:rPr lang="ru-RU" dirty="0"/>
              <a:t>процесса каталитического риформинга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Reactor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305579"/>
              </p:ext>
            </p:extLst>
          </p:nvPr>
        </p:nvGraphicFramePr>
        <p:xfrm>
          <a:off x="684101" y="3932304"/>
          <a:ext cx="10165703" cy="1925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(length, diameter: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Reactor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calculate(feedstock: 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Выполняет расчет процесса каталитического риформинга для одного реактора. Возвращает объект класса </a:t>
                      </a:r>
                      <a:r>
                        <a:rPr lang="en-US" dirty="0"/>
                        <a:t>Flow.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28884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F317FBC-1239-4A9E-9E30-E9C58AECB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13536"/>
              </p:ext>
            </p:extLst>
          </p:nvPr>
        </p:nvGraphicFramePr>
        <p:xfrm>
          <a:off x="684101" y="1442337"/>
          <a:ext cx="10165703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Длина реактора, 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diameter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Диаметр реактора, м</a:t>
                      </a:r>
                      <a:r>
                        <a:rPr lang="en-US" dirty="0"/>
                        <a:t>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2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 реактора,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0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Параметры процесса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0FC8172-5501-4621-B858-9F1AC5BFE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777185"/>
              </p:ext>
            </p:extLst>
          </p:nvPr>
        </p:nvGraphicFramePr>
        <p:xfrm>
          <a:off x="831935" y="1430411"/>
          <a:ext cx="2669088" cy="493027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889696">
                  <a:extLst>
                    <a:ext uri="{9D8B030D-6E8A-4147-A177-3AD203B41FA5}">
                      <a16:colId xmlns:a16="http://schemas.microsoft.com/office/drawing/2014/main" val="2948552591"/>
                    </a:ext>
                  </a:extLst>
                </a:gridCol>
                <a:gridCol w="889696">
                  <a:extLst>
                    <a:ext uri="{9D8B030D-6E8A-4147-A177-3AD203B41FA5}">
                      <a16:colId xmlns:a16="http://schemas.microsoft.com/office/drawing/2014/main" val="851666769"/>
                    </a:ext>
                  </a:extLst>
                </a:gridCol>
                <a:gridCol w="889696">
                  <a:extLst>
                    <a:ext uri="{9D8B030D-6E8A-4147-A177-3AD203B41FA5}">
                      <a16:colId xmlns:a16="http://schemas.microsoft.com/office/drawing/2014/main" val="3266010083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effectLst/>
                        </a:rPr>
                        <a:t>Компонент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>
                          <a:effectLst/>
                        </a:rPr>
                        <a:t>Сырье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effectLst/>
                        </a:rPr>
                        <a:t>ВСГ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50363817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0.0077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0.0000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42009944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0.0682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718270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0.0857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7671545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0.1202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3499023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0.1241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6694761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0.1441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8548726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0.0926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420603139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32911794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7421745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94513608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0.1000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8876440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227639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0.0087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56118938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0.0356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503687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8943948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0.0595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2383906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0305131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MCP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66896626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0.0096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184867196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5568751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0.0424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69689026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0.0577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80017297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0.0302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94817135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0.0112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36771135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0.0000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0.9000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22762611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F1278FA-6152-4695-BCA0-8D9C9E0B2F1E}"/>
              </a:ext>
            </a:extLst>
          </p:cNvPr>
          <p:cNvSpPr txBox="1"/>
          <p:nvPr/>
        </p:nvSpPr>
        <p:spPr>
          <a:xfrm>
            <a:off x="509402" y="947766"/>
            <a:ext cx="311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Состав сырья и ВСГ, </a:t>
            </a:r>
            <a:r>
              <a:rPr lang="ru-RU" dirty="0" err="1"/>
              <a:t>мас</a:t>
            </a:r>
            <a:r>
              <a:rPr lang="ru-RU" dirty="0"/>
              <a:t>. доли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E9DE3CD-0A6C-4C38-B44E-49DDBF88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78836"/>
              </p:ext>
            </p:extLst>
          </p:nvPr>
        </p:nvGraphicFramePr>
        <p:xfrm>
          <a:off x="4084876" y="1430411"/>
          <a:ext cx="2910909" cy="1104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91675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919234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Значение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Температура, К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763.15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27629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Давление, МПа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0.105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519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Расход сырья, кг / ч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26600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501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Расход ВСГ, кг / ч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37</a:t>
                      </a:r>
                      <a:r>
                        <a:rPr lang="ru-RU" sz="1400" u="none" strike="noStrike" dirty="0">
                          <a:effectLst/>
                        </a:rPr>
                        <a:t>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8262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7E7F7F-6B6F-4154-BF76-E0A8E075CC8F}"/>
              </a:ext>
            </a:extLst>
          </p:cNvPr>
          <p:cNvSpPr txBox="1"/>
          <p:nvPr/>
        </p:nvSpPr>
        <p:spPr>
          <a:xfrm>
            <a:off x="4084874" y="947766"/>
            <a:ext cx="291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Технологические условия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14169-BAD2-4871-BDE5-FCE1010318D4}"/>
              </a:ext>
            </a:extLst>
          </p:cNvPr>
          <p:cNvSpPr txBox="1"/>
          <p:nvPr/>
        </p:nvSpPr>
        <p:spPr>
          <a:xfrm>
            <a:off x="4084874" y="2753024"/>
            <a:ext cx="301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Параметры греющего агента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D663FD88-C2CA-499D-804A-AA88997D0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61741"/>
              </p:ext>
            </p:extLst>
          </p:nvPr>
        </p:nvGraphicFramePr>
        <p:xfrm>
          <a:off x="4138111" y="3174997"/>
          <a:ext cx="2910909" cy="8839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91675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919234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Значение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Температура, К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800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27629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Давление, МПа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0.105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519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Расход потока, кг / ч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390</a:t>
                      </a:r>
                      <a:r>
                        <a:rPr lang="en-US" sz="1400" u="none" strike="noStrike" dirty="0">
                          <a:effectLst/>
                        </a:rPr>
                        <a:t>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501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E9238A8-44EA-48DC-906B-7D9BD85A1DC6}"/>
              </a:ext>
            </a:extLst>
          </p:cNvPr>
          <p:cNvSpPr txBox="1"/>
          <p:nvPr/>
        </p:nvSpPr>
        <p:spPr>
          <a:xfrm>
            <a:off x="7324581" y="947766"/>
            <a:ext cx="291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Реакторы риформинга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D1DC40F-44CE-4428-B20D-1B8C2E1E0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03651"/>
              </p:ext>
            </p:extLst>
          </p:nvPr>
        </p:nvGraphicFramePr>
        <p:xfrm>
          <a:off x="7521879" y="1426592"/>
          <a:ext cx="4308952" cy="6629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53436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586309679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068361601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167509737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Длина реактора, м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4.902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6.452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1019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Диаметр реактора, м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2.438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2.819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2.971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59658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C605CB9-85F6-4FEC-A341-0F7B4C37C8A0}"/>
              </a:ext>
            </a:extLst>
          </p:cNvPr>
          <p:cNvSpPr txBox="1"/>
          <p:nvPr/>
        </p:nvSpPr>
        <p:spPr>
          <a:xfrm>
            <a:off x="7521879" y="2753024"/>
            <a:ext cx="291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Теплообменные аппараты</a:t>
            </a: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28299532-FF86-4B6F-9216-F3DF4C600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813787"/>
              </p:ext>
            </p:extLst>
          </p:nvPr>
        </p:nvGraphicFramePr>
        <p:xfrm>
          <a:off x="7521879" y="3230154"/>
          <a:ext cx="3645073" cy="6629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53436">
                  <a:extLst>
                    <a:ext uri="{9D8B030D-6E8A-4147-A177-3AD203B41FA5}">
                      <a16:colId xmlns:a16="http://schemas.microsoft.com/office/drawing/2014/main" val="309810468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4189215703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586309679"/>
                    </a:ext>
                  </a:extLst>
                </a:gridCol>
                <a:gridCol w="663879">
                  <a:extLst>
                    <a:ext uri="{9D8B030D-6E8A-4147-A177-3AD203B41FA5}">
                      <a16:colId xmlns:a16="http://schemas.microsoft.com/office/drawing/2014/main" val="30683616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Параметр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099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d_in</a:t>
                      </a:r>
                      <a:r>
                        <a:rPr lang="ru-RU" sz="1400" u="none" strike="noStrike" dirty="0">
                          <a:effectLst/>
                        </a:rPr>
                        <a:t>, 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1019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d_out</a:t>
                      </a:r>
                      <a:r>
                        <a:rPr lang="ru-RU" sz="1400" u="none" strike="noStrike" dirty="0">
                          <a:effectLst/>
                        </a:rPr>
                        <a:t>, 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5965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91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Параметры для расчета октанового числа </a:t>
            </a:r>
            <a:r>
              <a:rPr lang="ru-RU" sz="2400" dirty="0" err="1">
                <a:solidFill>
                  <a:schemeClr val="tx1"/>
                </a:solidFill>
              </a:rPr>
              <a:t>риформата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0FC8172-5501-4621-B858-9F1AC5BFE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61099"/>
              </p:ext>
            </p:extLst>
          </p:nvPr>
        </p:nvGraphicFramePr>
        <p:xfrm>
          <a:off x="3858954" y="950825"/>
          <a:ext cx="3816000" cy="574460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272000">
                  <a:extLst>
                    <a:ext uri="{9D8B030D-6E8A-4147-A177-3AD203B41FA5}">
                      <a16:colId xmlns:a16="http://schemas.microsoft.com/office/drawing/2014/main" val="2948552591"/>
                    </a:ext>
                  </a:extLst>
                </a:gridCol>
                <a:gridCol w="1272000">
                  <a:extLst>
                    <a:ext uri="{9D8B030D-6E8A-4147-A177-3AD203B41FA5}">
                      <a16:colId xmlns:a16="http://schemas.microsoft.com/office/drawing/2014/main" val="851666769"/>
                    </a:ext>
                  </a:extLst>
                </a:gridCol>
                <a:gridCol w="1272000">
                  <a:extLst>
                    <a:ext uri="{9D8B030D-6E8A-4147-A177-3AD203B41FA5}">
                      <a16:colId xmlns:a16="http://schemas.microsoft.com/office/drawing/2014/main" val="3266010083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</a:rPr>
                        <a:t>Компонент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RON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</a:t>
                      </a:r>
                      <a:r>
                        <a:rPr lang="en-US" sz="1400" b="1" u="none" strike="noStrike" baseline="-25000" dirty="0">
                          <a:effectLst/>
                        </a:rPr>
                        <a:t>i</a:t>
                      </a:r>
                      <a:endParaRPr lang="ru-RU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extLst>
                  <a:ext uri="{0D108BD9-81ED-4DB2-BD59-A6C34878D82A}">
                    <a16:rowId xmlns:a16="http://schemas.microsoft.com/office/drawing/2014/main" val="50363817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09944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270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71545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99023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94761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548726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603139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911794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105.70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21745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513608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76440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76390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18938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36870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43948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83906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3051312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MCP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896626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867196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687512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689026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017297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817135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71135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626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93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1517905"/>
            <a:ext cx="12192000" cy="542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9205900" cy="795672"/>
          </a:xfrm>
        </p:spPr>
        <p:txBody>
          <a:bodyPr>
            <a:normAutofit fontScale="90000"/>
          </a:bodyPr>
          <a:lstStyle/>
          <a:p>
            <a:r>
              <a:rPr lang="ru-RU" dirty="0"/>
              <a:t>Упрощенная блок-схема процесса каталитического риформинга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71EB84-C66D-4BFC-BD85-E91258165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497" y="1598617"/>
            <a:ext cx="7130653" cy="52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6CF89A-DBD9-423C-AAB1-CB9E175A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755607"/>
            <a:ext cx="8430768" cy="569668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94561B-E57F-4B0A-85A8-EE9475062537}"/>
              </a:ext>
            </a:extLst>
          </p:cNvPr>
          <p:cNvSpPr/>
          <p:nvPr/>
        </p:nvSpPr>
        <p:spPr>
          <a:xfrm>
            <a:off x="413974" y="6452292"/>
            <a:ext cx="10473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*</a:t>
            </a:r>
            <a:r>
              <a:rPr lang="en-US" sz="1400" dirty="0" err="1"/>
              <a:t>Ancheyta</a:t>
            </a:r>
            <a:r>
              <a:rPr lang="en-US" sz="1400" dirty="0"/>
              <a:t>, Jorge. Modeling and simulation of catalytic reactors for petroleum refining / Jorge </a:t>
            </a:r>
            <a:r>
              <a:rPr lang="en-US" sz="1400" dirty="0" err="1"/>
              <a:t>Ancheyta</a:t>
            </a:r>
            <a:r>
              <a:rPr lang="en-US" sz="1400" dirty="0"/>
              <a:t>. 2011.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5AFB9D2-7876-4074-AC2C-60368BC1B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05591"/>
              </p:ext>
            </p:extLst>
          </p:nvPr>
        </p:nvGraphicFramePr>
        <p:xfrm>
          <a:off x="311310" y="1484566"/>
          <a:ext cx="11569380" cy="494162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0438">
                  <a:extLst>
                    <a:ext uri="{9D8B030D-6E8A-4147-A177-3AD203B41FA5}">
                      <a16:colId xmlns:a16="http://schemas.microsoft.com/office/drawing/2014/main" val="1376984880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300083394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523342671"/>
                    </a:ext>
                  </a:extLst>
                </a:gridCol>
                <a:gridCol w="656802">
                  <a:extLst>
                    <a:ext uri="{9D8B030D-6E8A-4147-A177-3AD203B41FA5}">
                      <a16:colId xmlns:a16="http://schemas.microsoft.com/office/drawing/2014/main" val="3392548202"/>
                    </a:ext>
                  </a:extLst>
                </a:gridCol>
                <a:gridCol w="531918">
                  <a:extLst>
                    <a:ext uri="{9D8B030D-6E8A-4147-A177-3AD203B41FA5}">
                      <a16:colId xmlns:a16="http://schemas.microsoft.com/office/drawing/2014/main" val="2314986713"/>
                    </a:ext>
                  </a:extLst>
                </a:gridCol>
                <a:gridCol w="354454">
                  <a:extLst>
                    <a:ext uri="{9D8B030D-6E8A-4147-A177-3AD203B41FA5}">
                      <a16:colId xmlns:a16="http://schemas.microsoft.com/office/drawing/2014/main" val="4045725792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1178359068"/>
                    </a:ext>
                  </a:extLst>
                </a:gridCol>
                <a:gridCol w="913913">
                  <a:extLst>
                    <a:ext uri="{9D8B030D-6E8A-4147-A177-3AD203B41FA5}">
                      <a16:colId xmlns:a16="http://schemas.microsoft.com/office/drawing/2014/main" val="2409285209"/>
                    </a:ext>
                  </a:extLst>
                </a:gridCol>
                <a:gridCol w="850879">
                  <a:extLst>
                    <a:ext uri="{9D8B030D-6E8A-4147-A177-3AD203B41FA5}">
                      <a16:colId xmlns:a16="http://schemas.microsoft.com/office/drawing/2014/main" val="306594775"/>
                    </a:ext>
                  </a:extLst>
                </a:gridCol>
                <a:gridCol w="932688">
                  <a:extLst>
                    <a:ext uri="{9D8B030D-6E8A-4147-A177-3AD203B41FA5}">
                      <a16:colId xmlns:a16="http://schemas.microsoft.com/office/drawing/2014/main" val="37746942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359983184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19029724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2077804167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851830276"/>
                    </a:ext>
                  </a:extLst>
                </a:gridCol>
                <a:gridCol w="630934">
                  <a:extLst>
                    <a:ext uri="{9D8B030D-6E8A-4147-A177-3AD203B41FA5}">
                      <a16:colId xmlns:a16="http://schemas.microsoft.com/office/drawing/2014/main" val="4265884691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Ea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Ea, </a:t>
                      </a:r>
                      <a:r>
                        <a:rPr lang="ru-RU" sz="1200" u="none" strike="noStrike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Реакция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k, ч</a:t>
                      </a:r>
                      <a:r>
                        <a:rPr lang="de-DE" sz="1200" u="none" strike="noStrike" baseline="30000" dirty="0">
                          <a:effectLst/>
                          <a:latin typeface="+mn-lt"/>
                        </a:rPr>
                        <a:t>-1</a:t>
                      </a:r>
                      <a:r>
                        <a:rPr lang="de-DE" sz="1200" u="none" strike="noStrike" dirty="0">
                          <a:effectLst/>
                          <a:latin typeface="+mn-lt"/>
                        </a:rPr>
                        <a:t> (T = 763.15 K)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Ea, </a:t>
                      </a:r>
                      <a:r>
                        <a:rPr lang="ru-RU" sz="1200" u="none" strike="noStrike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∆H </a:t>
                      </a:r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кДж / моль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5326754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P11→N11+H2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0.0356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60.9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P7+H2→P5+P2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-43.34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49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N8→A8+3H2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0.215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201.71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2799235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P7+H2→P4+P3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N8+H2→N7+P1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0.0007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-57.9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11026161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P6→N6+H2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N7+H2→P7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91292084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P11+H2→P8+P3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P6→MCP+H2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N7→A7+3H2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0.0788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204.93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99688758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P11+H2→P7+P4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P6+H2→P5+P1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N6+H2→P6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-44.1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1059704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P11+H2→P6+P5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P6+H2→P4+P2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N6→A6+3H2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0.1368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206.18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418464920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P10→Nl0+H2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P6+H2→2P3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N6→MCP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16.4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3015334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P5+H2→P4+P1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MCP+H2→P6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-60.5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3619981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P5+H2→P3+P2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MCP→N6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-16.4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266157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-60.9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A11+4H2→P11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-236.7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72292547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Pl0+H2→P6+P4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N11→A11+3H2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0.6738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175.8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A11+H2→A10+P1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69509620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Pl0+H2→2P5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0.0095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N11+H2→N10+P1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-78.6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A11+H2→A9+P2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1721326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P9→N9+H2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N11+H2→N9+P2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-68.54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A10+4H2→P10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-235.98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9794579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N11+H2→N8+P3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-66.2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-53.25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60040856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N10+H2→P10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-36.5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-41.11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26845763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P9+H2→P6+P3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N10→A10+3H2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0.3198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199.48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A10+H2→A7+P3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-40.05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52039193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P9+H2→P5+P4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N10+H2→N9+P1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A9+4H2→P9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-237.03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18011192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P8→N8+H2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0.0266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36.7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N10+H2→N8+P2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A9+H2→A8+P1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-52.92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9773640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N10+H2→N7+P3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-45.5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A9+H2→A7+P2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-42.54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389516208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P8+H2→P6+P2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N9+H2→P9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0.0054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-35.8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A8+4H2→P8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-238.41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64312674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P8+H2→P5+P3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-41.8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N9→A9+3H2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0.2205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201.23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69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A8+H2→A7+P1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0.0001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-54.68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2169007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P8+H2→2P4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-43.8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N9+H2→N8+P1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-53.4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A7+4H2→P7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-237.93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157943260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P7→N7+H2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0.0076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33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N9+H2→N7+P2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0.0127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-46.24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71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A6+3H2→N6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0.0015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-206.18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215763773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24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P7+H2→P6+P1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-54.3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48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N8+H2→P8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  <a:latin typeface="+mn-lt"/>
                        </a:rPr>
                        <a:t>0.0025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+mn-lt"/>
                        </a:rPr>
                        <a:t>-36.7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68" marR="3868" marT="3868" marB="0" anchor="ctr"/>
                </a:tc>
                <a:extLst>
                  <a:ext uri="{0D108BD9-81ED-4DB2-BD59-A6C34878D82A}">
                    <a16:rowId xmlns:a16="http://schemas.microsoft.com/office/drawing/2014/main" val="40736140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96CD1B-095B-42D6-8336-93FD3301FB1C}"/>
              </a:ext>
            </a:extLst>
          </p:cNvPr>
          <p:cNvSpPr txBox="1"/>
          <p:nvPr/>
        </p:nvSpPr>
        <p:spPr>
          <a:xfrm>
            <a:off x="162370" y="1031500"/>
            <a:ext cx="931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Кинетические и термодинамические параметры химических реакций процесса риформинга</a:t>
            </a:r>
          </a:p>
        </p:txBody>
      </p:sp>
    </p:spTree>
    <p:extLst>
      <p:ext uri="{BB962C8B-B14F-4D97-AF65-F5344CB8AC3E}">
        <p14:creationId xmlns:p14="http://schemas.microsoft.com/office/powerpoint/2010/main" val="399133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КИНЕТИЧЕ</a:t>
            </a:r>
            <a:r>
              <a:rPr lang="ru-RU" sz="2400" dirty="0"/>
              <a:t>СКАЯ МОДЕЛЬ ПРОЦЕССА РИФОРМИНГА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6CD1B-095B-42D6-8336-93FD3301FB1C}"/>
              </a:ext>
            </a:extLst>
          </p:cNvPr>
          <p:cNvSpPr txBox="1"/>
          <p:nvPr/>
        </p:nvSpPr>
        <p:spPr>
          <a:xfrm>
            <a:off x="162370" y="1031500"/>
            <a:ext cx="41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Свойства индивидуальных компонентов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936E23EF-4615-4FDE-AEF8-7999DA6C7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667401"/>
                  </p:ext>
                </p:extLst>
              </p:nvPr>
            </p:nvGraphicFramePr>
            <p:xfrm>
              <a:off x="1225699" y="1484566"/>
              <a:ext cx="9082510" cy="5158310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908251">
                      <a:extLst>
                        <a:ext uri="{9D8B030D-6E8A-4147-A177-3AD203B41FA5}">
                          <a16:colId xmlns:a16="http://schemas.microsoft.com/office/drawing/2014/main" val="3080414422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9226380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159984181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769394791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6112949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57692396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309844178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584007243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84564383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818757265"/>
                        </a:ext>
                      </a:extLst>
                    </a:gridCol>
                  </a:tblGrid>
                  <a:tr h="180000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u="none" strike="noStrike" dirty="0">
                              <a:effectLst/>
                            </a:rPr>
                            <a:t>Компонент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Обозначение в модели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SG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RON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20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b="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200" b="0" i="1" u="none" strike="noStrike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200" u="none" strike="noStrike" dirty="0">
                              <a:effectLst/>
                            </a:rPr>
                            <a:t> 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H</a:t>
                          </a:r>
                          <a:r>
                            <a:rPr lang="en-US" sz="1200" u="none" strike="noStrike" baseline="-25000">
                              <a:effectLst/>
                            </a:rPr>
                            <a:t>f</a:t>
                          </a:r>
                          <a:r>
                            <a:rPr lang="en-US" sz="1200" u="none" strike="noStrike">
                              <a:effectLst/>
                            </a:rPr>
                            <a:t>°, J / mol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extLst>
                      <a:ext uri="{0D108BD9-81ED-4DB2-BD59-A6C34878D82A}">
                        <a16:rowId xmlns:a16="http://schemas.microsoft.com/office/drawing/2014/main" val="2489562763"/>
                      </a:ext>
                    </a:extLst>
                  </a:tr>
                  <a:tr h="18000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A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B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C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D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126032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156.313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0.7439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-8.40E+00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-270500.00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40398523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142.286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0.7342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-16.01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-7.91E+00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9.61E-01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-5.29E-04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-249800.00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91769341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128.259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0.7217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-8.37E+00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-4.83E-04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-229200.00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70644850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114.232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0.7068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7.71E-01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-208600.00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8266126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100.205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0.6882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6.76E-01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-3.65E-04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-187900.00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4735760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86.178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5.82E-01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6.49E-08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-167300.00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473383461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72.151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61.7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4.87E-01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-2.58E-04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5.31E-08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-146500.00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83989538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58.124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93.8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9.49E+00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3.31E-01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-2.82E-09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-126200.00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246797766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44.094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0.5077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3.06E-01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-1.59E-04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3.22E-08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-103900.00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7374470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30.07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0.3564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1.78E-01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-6.94E-05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8.71E-09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-84740.00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08420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16.043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1.93E+01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5.21E-02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-74900.00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0934289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154.297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0.8006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-209600.00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60444133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140.26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70.31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-213300.00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95231755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126.243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17.8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1.29E-07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-193400.00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826238655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112.216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45.6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-171900.00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30747914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98.189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0.774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7.84E-01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9.37E-08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-154900.00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85105159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0.7834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-5.45E+01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6.11E-01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-123200.00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72579040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MCP</a:t>
                          </a: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0.7536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91.3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-5.01E+01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6.38E-01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8.01E-08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-106800.00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832355270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148.25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9.77E-01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-6.26E-04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1.57E-07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-33800.00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12098204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134.222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0.8646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7.93E-01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8.57E-08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-13820.00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259294158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120.195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0.8665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101.5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7.49E-01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-4.60E-04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32687379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106.168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107.9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-4.31E+01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7.07E-01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29810.00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6787520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92.141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-2.44E+01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5.13E-01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-2.77E-04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4.91E-08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50030.00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0449007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78.114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4.74E-01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-3.02E-04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82980.00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58563832"/>
                      </a:ext>
                    </a:extLst>
                  </a:tr>
                  <a:tr h="18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H2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2.016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9.00E-05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2.71E+01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9.27E-03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-1.38E-05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7.65E-09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 dirty="0">
                              <a:effectLst/>
                            </a:rPr>
                            <a:t>0.00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44769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936E23EF-4615-4FDE-AEF8-7999DA6C7F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667401"/>
                  </p:ext>
                </p:extLst>
              </p:nvPr>
            </p:nvGraphicFramePr>
            <p:xfrm>
              <a:off x="1225699" y="1484566"/>
              <a:ext cx="9082510" cy="5158310"/>
            </p:xfrm>
            <a:graphic>
              <a:graphicData uri="http://schemas.openxmlformats.org/drawingml/2006/table">
                <a:tbl>
                  <a:tblPr>
                    <a:tableStyleId>{D7AC3CCA-C797-4891-BE02-D94E43425B78}</a:tableStyleId>
                  </a:tblPr>
                  <a:tblGrid>
                    <a:gridCol w="908251">
                      <a:extLst>
                        <a:ext uri="{9D8B030D-6E8A-4147-A177-3AD203B41FA5}">
                          <a16:colId xmlns:a16="http://schemas.microsoft.com/office/drawing/2014/main" val="3080414422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9226380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159984181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769394791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61129497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457692396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309844178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3584007243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845643834"/>
                        </a:ext>
                      </a:extLst>
                    </a:gridCol>
                    <a:gridCol w="908251">
                      <a:extLst>
                        <a:ext uri="{9D8B030D-6E8A-4147-A177-3AD203B41FA5}">
                          <a16:colId xmlns:a16="http://schemas.microsoft.com/office/drawing/2014/main" val="2818757265"/>
                        </a:ext>
                      </a:extLst>
                    </a:gridCol>
                  </a:tblGrid>
                  <a:tr h="206827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u="none" strike="noStrike" dirty="0">
                              <a:effectLst/>
                            </a:rPr>
                            <a:t>Компонент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Обозначение в модели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</a:rPr>
                            <a:t>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SG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RON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tc gridSpan="4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103" marR="6103" marT="6103" marB="0" anchor="b">
                        <a:blipFill>
                          <a:blip r:embed="rId2"/>
                          <a:stretch>
                            <a:fillRect l="-125168" t="-14706" r="-25503" b="-243823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</a:rPr>
                            <a:t>H</a:t>
                          </a:r>
                          <a:r>
                            <a:rPr lang="en-US" sz="1200" u="none" strike="noStrike" baseline="-25000">
                              <a:effectLst/>
                            </a:rPr>
                            <a:t>f</a:t>
                          </a:r>
                          <a:r>
                            <a:rPr lang="en-US" sz="1200" u="none" strike="noStrike">
                              <a:effectLst/>
                            </a:rPr>
                            <a:t>°, J / mol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ctr"/>
                    </a:tc>
                    <a:extLst>
                      <a:ext uri="{0D108BD9-81ED-4DB2-BD59-A6C34878D82A}">
                        <a16:rowId xmlns:a16="http://schemas.microsoft.com/office/drawing/2014/main" val="2489562763"/>
                      </a:ext>
                    </a:extLst>
                  </a:tr>
                  <a:tr h="188983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A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B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>
                              <a:effectLst/>
                            </a:rPr>
                            <a:t>C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u="none" strike="noStrike" dirty="0">
                              <a:effectLst/>
                            </a:rPr>
                            <a:t>D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126032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156.313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0.7439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-8.40E+00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-270500.00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40398523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142.286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0.7342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-16.01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-7.91E+00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9.61E-01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-5.29E-04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-249800.00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91769341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128.259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0.7217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-8.37E+00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-4.83E-04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1.03E-07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-229200.00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7064485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114.232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0.7068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-6.10E+00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7.71E-01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-208600.00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826612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100.205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0.6882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-5.15E+00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6.76E-01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-3.65E-04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7.66E-08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-187900.00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4735760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86.178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5.82E-01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6.49E-08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-167300.00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473383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72.151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0.631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61.7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4.87E-01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-2.58E-04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5.31E-08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-146500.00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83989538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58.124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93.8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9.49E+00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3.31E-01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-2.82E-09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-126200.00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2467977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44.094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0.5077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3.06E-01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-1.59E-04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3.22E-08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-103900.00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737447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30.07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0.3564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5.41E+00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1.78E-01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-6.94E-05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8.71E-09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-84740.00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108420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P1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16.043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1.93E+01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5.21E-02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-74900.00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0934289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154.297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0.8006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1.13E+00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-209600.00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604441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140.26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0.8031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70.31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1.08E+00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1.40E-07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-213300.00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95231755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126.243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0.7977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17.8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-5.80E-04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1.29E-07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-193400.00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82623865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112.216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0.7922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45.6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8.89E-01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-5.11E-04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1.10E-07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-171900.00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4307479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c[15]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98.189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0.774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74.8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-6.19E+01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7.84E-01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-4.54E-04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9.37E-08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-154900.00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85105159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N6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c[16]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0.7834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-5.45E+01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6.11E-01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-2.52E-04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1.32E-08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-123200.00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7257904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MCP</a:t>
                          </a: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c[17]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84.162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0.7536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91.3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-5.01E+01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6.38E-01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-3.64E-04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8.01E-08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-106800.00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83235527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c[18]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148.25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0.8624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110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-4.22E+01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9.77E-01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-6.26E-04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1.57E-07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-33800.00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120982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A10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c[19]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134.222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0.8646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100.4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-2.30E+01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7.93E-01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-4.40E-04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8.57E-08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-13820.00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125929415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c[20]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120.195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0.8665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101.5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-3.13E+01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7.49E-01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-4.60E-04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1.08E-07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03268737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c[21]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106.168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107.9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-4.31E+01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7.07E-01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-4.81E-04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1.30E-07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29810.00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678752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A7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c[22]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92.141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0.8718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120.1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-2.44E+01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5.13E-01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-2.77E-04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4.91E-08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50030.00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20449007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A6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c[23]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78.114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0.8844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108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-3.39E+01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4.74E-01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-3.02E-04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7.13E-08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82980.00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225856383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u="none" strike="noStrike">
                              <a:effectLst/>
                            </a:rPr>
                            <a:t>H2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c[24]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2.016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9.00E-05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>
                              <a:effectLst/>
                            </a:rPr>
                            <a:t>0</a:t>
                          </a:r>
                          <a:endParaRPr lang="ru-RU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2.71E+01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9.27E-03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-1.38E-05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u="none" strike="noStrike">
                              <a:effectLst/>
                            </a:rPr>
                            <a:t>7.65E-09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ru-RU" sz="1200" u="none" strike="noStrike" dirty="0">
                              <a:effectLst/>
                            </a:rPr>
                            <a:t>0.00</a:t>
                          </a:r>
                          <a:endParaRPr lang="ru-RU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103" marR="6103" marT="6103" marB="0" anchor="b"/>
                    </a:tc>
                    <a:extLst>
                      <a:ext uri="{0D108BD9-81ED-4DB2-BD59-A6C34878D82A}">
                        <a16:rowId xmlns:a16="http://schemas.microsoft.com/office/drawing/2014/main" val="33447698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722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419802"/>
              </p:ext>
            </p:extLst>
          </p:nvPr>
        </p:nvGraphicFramePr>
        <p:xfrm>
          <a:off x="909175" y="1481328"/>
          <a:ext cx="10165703" cy="4815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06324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Молярные концентрации, моль / 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pressure: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Давление потока, МПа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78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heat_capacity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52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250491"/>
              </p:ext>
            </p:extLst>
          </p:nvPr>
        </p:nvGraphicFramePr>
        <p:xfrm>
          <a:off x="684102" y="1756384"/>
          <a:ext cx="10165703" cy="3388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3283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48373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0076FB"/>
                          </a:highlight>
                          <a:latin typeface="Courier New" panose="02070309020205020404" pitchFamily="49" charset="0"/>
                        </a:rPr>
                        <a:t>pressure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gas_separation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Изменяет поток, для которого был вызван данный метод, удаляя </a:t>
                      </a:r>
                      <a:r>
                        <a:rPr lang="ru-RU"/>
                        <a:t>газообразные компоненты из его состава.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790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getRON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(Bi: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UConst.Bi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RON: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UConst.RON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Возвращает октановое число потока по исследовательскому методу.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59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70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Функции для пересчета составов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1C017-8604-421E-9641-1B5F9FCDD220}"/>
              </a:ext>
            </a:extLst>
          </p:cNvPr>
          <p:cNvSpPr txBox="1"/>
          <p:nvPr/>
        </p:nvSpPr>
        <p:spPr>
          <a:xfrm>
            <a:off x="838200" y="947766"/>
            <a:ext cx="650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молярные концентрации (моль / л):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/>
              <p:nvPr/>
            </p:nvSpPr>
            <p:spPr>
              <a:xfrm>
                <a:off x="4884590" y="1317098"/>
                <a:ext cx="2110570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∙1000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90" y="1317098"/>
                <a:ext cx="2110570" cy="6346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F4CBB93-53F1-44D8-8CD0-EFA572C0BD34}"/>
              </a:ext>
            </a:extLst>
          </p:cNvPr>
          <p:cNvSpPr txBox="1"/>
          <p:nvPr/>
        </p:nvSpPr>
        <p:spPr>
          <a:xfrm>
            <a:off x="838200" y="3174036"/>
            <a:ext cx="538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молярных концентраций в массовые доли: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E85C0F-E77B-47FD-B0A7-6D8D3A8FCB95}"/>
                  </a:ext>
                </a:extLst>
              </p:cNvPr>
              <p:cNvSpPr txBox="1"/>
              <p:nvPr/>
            </p:nvSpPr>
            <p:spPr>
              <a:xfrm>
                <a:off x="5766954" y="3745153"/>
                <a:ext cx="2526654" cy="630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E85C0F-E77B-47FD-B0A7-6D8D3A8F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4" y="3745153"/>
                <a:ext cx="2526654" cy="630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DEE58-2D56-40D5-95B7-3D1E4CC2408A}"/>
                  </a:ext>
                </a:extLst>
              </p:cNvPr>
              <p:cNvSpPr txBox="1"/>
              <p:nvPr/>
            </p:nvSpPr>
            <p:spPr>
              <a:xfrm>
                <a:off x="838200" y="457724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DEE58-2D56-40D5-95B7-3D1E4CC24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77241"/>
                <a:ext cx="9857509" cy="646331"/>
              </a:xfrm>
              <a:prstGeom prst="rect">
                <a:avLst/>
              </a:prstGeom>
              <a:blipFill>
                <a:blip r:embed="rId5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56C1F-1F0C-400D-8CD1-791E52E9B094}"/>
                  </a:ext>
                </a:extLst>
              </p:cNvPr>
              <p:cNvSpPr txBox="1"/>
              <p:nvPr/>
            </p:nvSpPr>
            <p:spPr>
              <a:xfrm>
                <a:off x="2474966" y="3640157"/>
                <a:ext cx="2110570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56C1F-1F0C-400D-8CD1-791E52E9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966" y="3640157"/>
                <a:ext cx="211057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20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Функция для расчета плотности идеального газа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1C017-8604-421E-9641-1B5F9FCDD220}"/>
              </a:ext>
            </a:extLst>
          </p:cNvPr>
          <p:cNvSpPr txBox="1"/>
          <p:nvPr/>
        </p:nvSpPr>
        <p:spPr>
          <a:xfrm>
            <a:off x="838200" y="947766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идеального газа: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/>
              <p:nvPr/>
            </p:nvSpPr>
            <p:spPr>
              <a:xfrm>
                <a:off x="4827459" y="1463312"/>
                <a:ext cx="2537081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97FEE8-40C7-46BF-84AC-D9D6021F8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459" y="1463312"/>
                <a:ext cx="2537081" cy="803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/>
              <p:nvPr/>
            </p:nvSpPr>
            <p:spPr>
              <a:xfrm>
                <a:off x="836682" y="2782669"/>
                <a:ext cx="98590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- плотность потока, г / см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𝑀𝑟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ru-RU" dirty="0"/>
                  <a:t> 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г / моль</a:t>
                </a:r>
                <a:r>
                  <a:rPr lang="en-US" dirty="0"/>
                  <a:t>; p – </a:t>
                </a:r>
                <a:r>
                  <a:rPr lang="ru-RU" dirty="0"/>
                  <a:t>давление, МПа; </a:t>
                </a:r>
                <a:br>
                  <a:rPr lang="en-US" dirty="0"/>
                </a:br>
                <a:r>
                  <a:rPr lang="en-US" dirty="0"/>
                  <a:t>R = 8.314, </a:t>
                </a:r>
                <a:r>
                  <a:rPr lang="ru-RU" dirty="0"/>
                  <a:t>Дж / (моль К).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787B4-4BAC-44E9-ADD7-3DC03C45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82" y="2782669"/>
                <a:ext cx="9859027" cy="646331"/>
              </a:xfrm>
              <a:prstGeom prst="rect">
                <a:avLst/>
              </a:prstGeom>
              <a:blipFill>
                <a:blip r:embed="rId3"/>
                <a:stretch>
                  <a:fillRect l="-494" t="-4673" r="-494" b="-130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9666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9051</TotalTime>
  <Words>2100</Words>
  <Application>Microsoft Office PowerPoint</Application>
  <PresentationFormat>Широкоэкранный</PresentationFormat>
  <Paragraphs>921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PFBeauSansPro-Bold</vt:lpstr>
      <vt:lpstr>Wingdings</vt:lpstr>
      <vt:lpstr>Тема Office</vt:lpstr>
      <vt:lpstr>Системный анализ процессов химической технологии</vt:lpstr>
      <vt:lpstr>Упрощенная блок-схема процесса каталитического риформинга</vt:lpstr>
      <vt:lpstr>КИНЕТИЧЕСКАЯ МОДЕЛЬ ПРОЦЕССА РИФОРМИНГА</vt:lpstr>
      <vt:lpstr>КИНЕТИЧЕСКАЯ МОДЕЛЬ ПРОЦЕССА РИФОРМИНГА</vt:lpstr>
      <vt:lpstr>КИНЕТИЧЕСКАЯ МОДЕЛЬ ПРОЦЕССА РИФОРМИНГА</vt:lpstr>
      <vt:lpstr>Описание класса Flow</vt:lpstr>
      <vt:lpstr>Описание класса Flow</vt:lpstr>
      <vt:lpstr>Функции для пересчета составов</vt:lpstr>
      <vt:lpstr>Функция для расчета плотности идеального газа</vt:lpstr>
      <vt:lpstr>Описание класса Reactor</vt:lpstr>
      <vt:lpstr>Параметры процесса</vt:lpstr>
      <vt:lpstr>Параметры для расчета октанового числа риформата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159</cp:revision>
  <dcterms:created xsi:type="dcterms:W3CDTF">2020-11-19T09:51:55Z</dcterms:created>
  <dcterms:modified xsi:type="dcterms:W3CDTF">2022-02-27T11:06:51Z</dcterms:modified>
</cp:coreProperties>
</file>